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2"/>
  </p:notesMasterIdLst>
  <p:sldIdLst>
    <p:sldId id="315" r:id="rId2"/>
    <p:sldId id="320" r:id="rId3"/>
    <p:sldId id="328" r:id="rId4"/>
    <p:sldId id="336" r:id="rId5"/>
    <p:sldId id="337" r:id="rId6"/>
    <p:sldId id="338" r:id="rId7"/>
    <p:sldId id="339" r:id="rId8"/>
    <p:sldId id="340" r:id="rId9"/>
    <p:sldId id="341" r:id="rId10"/>
    <p:sldId id="342" r:id="rId11"/>
    <p:sldId id="343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0126" autoAdjust="0"/>
    <p:restoredTop sz="94660"/>
  </p:normalViewPr>
  <p:slideViewPr>
    <p:cSldViewPr>
      <p:cViewPr varScale="1">
        <p:scale>
          <a:sx n="76" d="100"/>
          <a:sy n="76" d="100"/>
        </p:scale>
        <p:origin x="-186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065FBC7-D822-4B7B-A84C-CD0D326B5DCD}" type="datetimeFigureOut">
              <a:rPr lang="it-IT"/>
              <a:pPr>
                <a:defRPr/>
              </a:pPr>
              <a:t>05/11/2013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0"/>
            <a:r>
              <a:rPr lang="it-IT" noProof="0" smtClean="0"/>
              <a:t>Secondo livello</a:t>
            </a:r>
          </a:p>
          <a:p>
            <a:pPr lvl="0"/>
            <a:r>
              <a:rPr lang="it-IT" noProof="0" smtClean="0"/>
              <a:t>Terzo livello</a:t>
            </a:r>
          </a:p>
          <a:p>
            <a:pPr lvl="0"/>
            <a:r>
              <a:rPr lang="it-IT" noProof="0" smtClean="0"/>
              <a:t>Quarto livello</a:t>
            </a:r>
          </a:p>
          <a:p>
            <a:pPr lvl="0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9A6D961-212E-4DDE-9EAD-558BFC1509E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8936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E0BFCB-909B-49E8-8996-5A7099B7E448}" type="datetimeFigureOut">
              <a:rPr lang="en-US" smtClean="0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F59234-7CD9-4C45-973A-39DE1BC07125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sp>
        <p:nvSpPr>
          <p:cNvPr id="32" name="Rettangolo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ttangolo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ttangolo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ttangolo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ttangolo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56" name="Rettangolo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ttangolo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ttangolo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ttangolo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7B3408-3532-4373-B08C-4B806223AF3C}" type="datetimeFigureOut">
              <a:rPr lang="en-US" smtClean="0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87D304-7C5A-4FD5-B9E8-6E9B18207DDA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42F66E8-4DD1-4849-B835-39484CEFC6FD}" type="datetimeFigureOut">
              <a:rPr lang="en-US" smtClean="0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041864D-764F-4A19-B693-B31B10F7DD51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5E82CBC-A5E4-4947-8583-EBE434CE2E61}" type="datetimeFigureOut">
              <a:rPr lang="en-US" smtClean="0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3ABAAA-653E-44FC-86E8-5793B4703FE8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igura a mano libera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igura a mano libera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igura a mano libera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igura a mano libera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igura a mano libera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igura a mano libera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igura a mano libera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igura a mano libera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igura a mano libera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igura a mano libera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igura a mano libera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igura a mano libera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igura a mano libera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igura a mano libera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igura a mano libera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6F24ABB-1EC6-446D-ACEA-77B7F56A45D5}" type="datetimeFigureOut">
              <a:rPr lang="en-US" smtClean="0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1238222-A72B-46D2-965A-26F06DA1E090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ttangolo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ttangolo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5FD3E2-FAF8-48FD-9016-0770F0CF5FE3}" type="datetimeFigureOut">
              <a:rPr lang="en-US" smtClean="0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A432A0B-43C4-496A-9B32-CD1D050184A8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tangolo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3D7CB4B-34CA-4038-8067-333D1D4CF237}" type="datetimeFigureOut">
              <a:rPr lang="en-US" smtClean="0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9FAA3D-66BE-4EEA-AB70-3F7E3B6AFCF9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ttangolo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ttangolo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ttangolo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ttangolo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ttangolo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ttangolo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ttangolo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ttangolo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C251A05-4A41-4778-8FCF-306CB13A5B80}" type="datetimeFigureOut">
              <a:rPr lang="en-US" smtClean="0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3DEBC3B-8B1D-45AD-A1D1-16012B436022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2B5824-4C3C-4C2B-B5CF-3478CCC67AC6}" type="datetimeFigureOut">
              <a:rPr lang="en-US" smtClean="0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F20CB08-EF17-4D86-B510-C1748A3D43D2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87C892-0BBA-4A9F-B7D4-DB7E5C027437}" type="datetimeFigureOut">
              <a:rPr lang="en-US" smtClean="0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8D6FB5C-631F-4BAA-9BE2-AD9B1F8D19F8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Connettore 1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po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Connettore 1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grpSp>
        <p:nvGrpSpPr>
          <p:cNvPr id="14" name="Gruppo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Connettore 1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o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Connettore 1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pPr>
              <a:defRPr/>
            </a:pPr>
            <a:fld id="{56A6937A-88CB-4877-A917-E5CC87F707D5}" type="datetimeFigureOut">
              <a:rPr lang="en-US" smtClean="0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pPr>
              <a:defRPr/>
            </a:pPr>
            <a:fld id="{05FDC724-6174-48B7-953E-C5823B13E1BA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ttangolo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ttangolo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ttangolo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ttangolo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C23DA1EE-D4F4-402D-B3DD-284FB59A88CE}" type="datetimeFigureOut">
              <a:rPr lang="en-US" smtClean="0"/>
              <a:pPr>
                <a:defRPr/>
              </a:pPr>
              <a:t>11/5/2013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9B53A33-279F-4F8F-AA87-52A4CB342C4D}" type="slidenum">
              <a:rPr lang="en-US" smtClean="0"/>
              <a:pPr>
                <a:defRPr/>
              </a:pPr>
              <a:t>‹N›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altLang="it-IT" smtClean="0"/>
          </a:p>
        </p:txBody>
      </p:sp>
      <p:sp>
        <p:nvSpPr>
          <p:cNvPr id="3075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altLang="it-IT" smtClean="0"/>
          </a:p>
        </p:txBody>
      </p:sp>
      <p:pic>
        <p:nvPicPr>
          <p:cNvPr id="4" name="Immagine 3" descr="pon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51950" cy="7029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1143000" y="-1524000"/>
            <a:ext cx="193675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5782" tIns="47891" rIns="95782" bIns="47891" anchor="ctr">
            <a:spAutoFit/>
          </a:bodyPr>
          <a:lstStyle/>
          <a:p>
            <a:pPr defTabSz="957263"/>
            <a:endParaRPr lang="it-IT" altLang="it-IT" sz="1900">
              <a:latin typeface="Calibri" pitchFamily="34" charset="0"/>
            </a:endParaRPr>
          </a:p>
        </p:txBody>
      </p:sp>
      <p:sp>
        <p:nvSpPr>
          <p:cNvPr id="3081" name="Rettangolo 13"/>
          <p:cNvSpPr>
            <a:spLocks noChangeArrowheads="1"/>
          </p:cNvSpPr>
          <p:nvPr/>
        </p:nvSpPr>
        <p:spPr bwMode="auto">
          <a:xfrm>
            <a:off x="683568" y="2175897"/>
            <a:ext cx="834866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3200" b="1" dirty="0" err="1" smtClean="0">
                <a:solidFill>
                  <a:srgbClr val="FF0000"/>
                </a:solidFill>
              </a:rPr>
              <a:t>E.C.M.</a:t>
            </a:r>
            <a:r>
              <a:rPr lang="it-IT" altLang="it-IT" sz="3200" b="1" dirty="0" smtClean="0">
                <a:solidFill>
                  <a:srgbClr val="FF0000"/>
                </a:solidFill>
              </a:rPr>
              <a:t> : Il D O S </a:t>
            </a:r>
            <a:r>
              <a:rPr lang="it-IT" altLang="it-IT" sz="3200" b="1" dirty="0" err="1" smtClean="0">
                <a:solidFill>
                  <a:srgbClr val="FF0000"/>
                </a:solidFill>
              </a:rPr>
              <a:t>S</a:t>
            </a:r>
            <a:r>
              <a:rPr lang="it-IT" altLang="it-IT" sz="3200" b="1" dirty="0" smtClean="0">
                <a:solidFill>
                  <a:srgbClr val="FF0000"/>
                </a:solidFill>
              </a:rPr>
              <a:t> I E R   FORMATIVO</a:t>
            </a:r>
          </a:p>
          <a:p>
            <a:r>
              <a:rPr lang="it-IT" altLang="it-IT" sz="3200" b="1" dirty="0" smtClean="0">
                <a:solidFill>
                  <a:srgbClr val="FF0000"/>
                </a:solidFill>
              </a:rPr>
              <a:t>La sfida del futuro</a:t>
            </a:r>
          </a:p>
          <a:p>
            <a:endParaRPr lang="it-IT" altLang="it-IT" sz="3200" b="1" dirty="0" smtClean="0"/>
          </a:p>
          <a:p>
            <a:endParaRPr lang="it-IT" altLang="it-IT" sz="3200" b="1" dirty="0" smtClean="0"/>
          </a:p>
          <a:p>
            <a:endParaRPr lang="it-IT" altLang="it-IT" b="1" dirty="0">
              <a:solidFill>
                <a:srgbClr val="FF0000"/>
              </a:solidFill>
            </a:endParaRPr>
          </a:p>
          <a:p>
            <a:r>
              <a:rPr lang="it-IT" altLang="it-IT" b="1" dirty="0" smtClean="0">
                <a:solidFill>
                  <a:srgbClr val="FFFF00"/>
                </a:solidFill>
              </a:rPr>
              <a:t>                  </a:t>
            </a:r>
          </a:p>
          <a:p>
            <a:r>
              <a:rPr lang="it-IT" altLang="it-IT" b="1" dirty="0">
                <a:solidFill>
                  <a:srgbClr val="FFFF00"/>
                </a:solidFill>
              </a:rPr>
              <a:t> </a:t>
            </a:r>
            <a:r>
              <a:rPr lang="it-IT" altLang="it-IT" b="1" dirty="0" smtClean="0">
                <a:solidFill>
                  <a:srgbClr val="FFFF00"/>
                </a:solidFill>
              </a:rPr>
              <a:t>             </a:t>
            </a:r>
          </a:p>
          <a:p>
            <a:r>
              <a:rPr lang="it-IT" altLang="it-IT" b="1" dirty="0">
                <a:solidFill>
                  <a:srgbClr val="FFFF00"/>
                </a:solidFill>
              </a:rPr>
              <a:t> </a:t>
            </a:r>
            <a:r>
              <a:rPr lang="it-IT" altLang="it-IT" b="1" dirty="0" smtClean="0">
                <a:solidFill>
                  <a:srgbClr val="FFFF00"/>
                </a:solidFill>
              </a:rPr>
              <a:t>                                          Luigi Conte - Udine</a:t>
            </a:r>
            <a:endParaRPr lang="it-IT" altLang="it-IT" b="1" dirty="0">
              <a:solidFill>
                <a:srgbClr val="FFFF00"/>
              </a:solidFill>
            </a:endParaRPr>
          </a:p>
        </p:txBody>
      </p:sp>
      <p:pic>
        <p:nvPicPr>
          <p:cNvPr id="3082" name="Picture 8" descr="presentazi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9626" y="114392"/>
            <a:ext cx="2873375" cy="122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sellaDiTesto 10"/>
          <p:cNvSpPr txBox="1"/>
          <p:nvPr/>
        </p:nvSpPr>
        <p:spPr>
          <a:xfrm>
            <a:off x="2643174" y="6165304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FORUM ECM : Roma 5 novembre 2013</a:t>
            </a:r>
            <a:endParaRPr lang="it-IT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142976" y="947623"/>
            <a:ext cx="81439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28700" algn="l"/>
                <a:tab pos="1295400" algn="l"/>
              </a:tabLst>
            </a:pPr>
            <a:r>
              <a:rPr kumimoji="0" lang="it-IT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285875" y="1928813"/>
            <a:ext cx="6672263" cy="147002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it-IT" sz="44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Ruolo del COGEAPS</a:t>
            </a:r>
            <a:br>
              <a:rPr lang="it-IT" sz="44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it-IT" sz="44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nella creazione e gestione del dossier</a:t>
            </a:r>
          </a:p>
        </p:txBody>
      </p:sp>
      <p:pic>
        <p:nvPicPr>
          <p:cNvPr id="18435" name="Picture 2" descr="C:\Documents and Settings\conte.luigi\Documenti\Immagini\Raccolta multimediale Microsoft\j035677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4143375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Documents and Settings\conte.luigi\Impostazioni locali\Temporary Internet Files\Content.IE5\GDARWL27\MP90042238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4071938"/>
            <a:ext cx="3071812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presentazio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642938"/>
            <a:ext cx="183515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 txBox="1">
            <a:spLocks/>
          </p:cNvSpPr>
          <p:nvPr/>
        </p:nvSpPr>
        <p:spPr>
          <a:xfrm>
            <a:off x="1071538" y="857232"/>
            <a:ext cx="7786713" cy="4114800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it-IT" sz="3200" kern="0" dirty="0">
                <a:latin typeface="+mn-lt"/>
              </a:rPr>
              <a:t>Per accedere all'applicazione è necessario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it-IT" sz="3200" kern="0" dirty="0">
                <a:latin typeface="+mn-lt"/>
              </a:rPr>
              <a:t> collegarsi a : </a:t>
            </a:r>
            <a:r>
              <a:rPr lang="it-IT" sz="3200" b="1" u="sng" kern="0" dirty="0">
                <a:latin typeface="+mn-lt"/>
              </a:rPr>
              <a:t>http://application.cogeaps.it/DF/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defRPr/>
            </a:pPr>
            <a:r>
              <a:rPr lang="it-IT" sz="3200" b="1" u="sng" kern="0" dirty="0">
                <a:latin typeface="+mn-lt"/>
              </a:rPr>
              <a:t>   </a:t>
            </a:r>
            <a:r>
              <a:rPr lang="it-IT" sz="3200" b="1" u="sng" kern="0" dirty="0" err="1">
                <a:latin typeface="+mn-lt"/>
              </a:rPr>
              <a:t>login.ot</a:t>
            </a:r>
            <a:endParaRPr lang="it-IT" sz="32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it-IT" sz="3200" kern="0" dirty="0">
                <a:latin typeface="+mn-lt"/>
              </a:rPr>
              <a:t>entrare nell'area riservata utilizzando </a:t>
            </a:r>
            <a:r>
              <a:rPr lang="it-IT" sz="3200" i="1" kern="0" dirty="0">
                <a:latin typeface="+mn-lt"/>
              </a:rPr>
              <a:t>login</a:t>
            </a:r>
            <a:r>
              <a:rPr lang="it-IT" sz="3200" kern="0" dirty="0">
                <a:latin typeface="+mn-lt"/>
              </a:rPr>
              <a:t> e </a:t>
            </a:r>
            <a:r>
              <a:rPr lang="it-IT" sz="3200" i="1" kern="0" dirty="0">
                <a:latin typeface="+mn-lt"/>
              </a:rPr>
              <a:t>password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r>
              <a:rPr lang="it-IT" sz="3200" kern="0" dirty="0">
                <a:latin typeface="+mn-lt"/>
              </a:rPr>
              <a:t>Le </a:t>
            </a:r>
            <a:r>
              <a:rPr lang="it-IT" sz="3200" i="1" kern="0" dirty="0">
                <a:latin typeface="+mn-lt"/>
              </a:rPr>
              <a:t>password</a:t>
            </a:r>
            <a:r>
              <a:rPr lang="it-IT" sz="3200" kern="0" dirty="0">
                <a:latin typeface="+mn-lt"/>
              </a:rPr>
              <a:t> iniziali sono tutte</a:t>
            </a:r>
            <a:r>
              <a:rPr lang="it-IT" sz="3200" b="1" kern="0" dirty="0">
                <a:latin typeface="+mn-lt"/>
              </a:rPr>
              <a:t>'</a:t>
            </a:r>
            <a:r>
              <a:rPr lang="it-IT" sz="3200" b="1" kern="0" dirty="0" err="1">
                <a:latin typeface="+mn-lt"/>
              </a:rPr>
              <a:t>passwordtest</a:t>
            </a:r>
            <a:r>
              <a:rPr lang="it-IT" sz="3200" b="1" kern="0" dirty="0">
                <a:latin typeface="+mn-lt"/>
              </a:rPr>
              <a:t>'</a:t>
            </a:r>
            <a:r>
              <a:rPr lang="it-IT" sz="3200" kern="0" dirty="0">
                <a:latin typeface="+mn-lt"/>
              </a:rPr>
              <a:t> e possono essere cambiate in autonomia.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/>
            </a:pPr>
            <a:endParaRPr lang="it-IT" sz="3200" kern="0" dirty="0">
              <a:latin typeface="+mn-lt"/>
            </a:endParaRPr>
          </a:p>
        </p:txBody>
      </p:sp>
      <p:pic>
        <p:nvPicPr>
          <p:cNvPr id="19459" name="Picture 9" descr="C:\Documents and Settings\conte.luigi\Impostazioni locali\Temporary Internet Files\Content.IE5\GDARWL27\MC90043305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8" y="1714488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presentazi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5964238"/>
            <a:ext cx="183515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it-IT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La sperimentazione del Dossier Formativo </a:t>
            </a:r>
            <a:br>
              <a:rPr lang="it-IT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it-IT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Guida all’accesso</a:t>
            </a:r>
            <a:endParaRPr lang="it-IT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12"/>
            <a:ext cx="9144000" cy="520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2" descr="presentazi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0" y="714375"/>
            <a:ext cx="183515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150938" y="617538"/>
            <a:ext cx="7793037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it-IT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All’accesso si presenta la schermata classica di accesso al Cogeaps per la ricerca dei Professionisti. </a:t>
            </a:r>
            <a:br>
              <a:rPr lang="it-IT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it-IT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 invitano gli utenti a cambiare password al primo accesso. </a:t>
            </a:r>
            <a:endParaRPr lang="it-IT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785938"/>
            <a:ext cx="871537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presentazi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5786438"/>
            <a:ext cx="183515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71575" y="617538"/>
            <a:ext cx="7972425" cy="1143000"/>
          </a:xfrm>
        </p:spPr>
        <p:txBody>
          <a:bodyPr/>
          <a:lstStyle/>
          <a:p>
            <a:pPr eaLnBrk="1" hangingPunct="1"/>
            <a:r>
              <a:rPr lang="it-IT" sz="4000" b="1" smtClean="0"/>
              <a:t>.  LA PROPOSTA DI DOSSIER FORMATVO</a:t>
            </a:r>
            <a:endParaRPr lang="it-IT" sz="400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73200" y="1989138"/>
            <a:ext cx="7670800" cy="4114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it-IT" sz="2800" dirty="0" smtClean="0"/>
              <a:t>Sulla base di un approccio che tenga conto della possibilità di rappresentare la</a:t>
            </a:r>
          </a:p>
          <a:p>
            <a:pPr eaLnBrk="1" hangingPunct="1">
              <a:buFont typeface="Wingdings" pitchFamily="2" charset="2"/>
              <a:buNone/>
            </a:pPr>
            <a:r>
              <a:rPr lang="it-IT" sz="2800" dirty="0" smtClean="0"/>
              <a:t>    </a:t>
            </a:r>
            <a:r>
              <a:rPr lang="it-IT" sz="2800" dirty="0" smtClean="0">
                <a:solidFill>
                  <a:srgbClr val="FF0000"/>
                </a:solidFill>
              </a:rPr>
              <a:t>multidimensionalità e la specificità delle professioni sanitarie</a:t>
            </a:r>
            <a:r>
              <a:rPr lang="it-IT" sz="2800" dirty="0" smtClean="0"/>
              <a:t>, </a:t>
            </a:r>
          </a:p>
          <a:p>
            <a:pPr eaLnBrk="1" hangingPunct="1">
              <a:buFont typeface="Wingdings" pitchFamily="2" charset="2"/>
              <a:buNone/>
            </a:pPr>
            <a:r>
              <a:rPr lang="it-IT" sz="2800" dirty="0" smtClean="0">
                <a:solidFill>
                  <a:srgbClr val="FF3300"/>
                </a:solidFill>
              </a:rPr>
              <a:t>si  propone un sistema molto semplificato e di facile accesso e costruzione</a:t>
            </a:r>
            <a:r>
              <a:rPr lang="it-IT" sz="2800" dirty="0" smtClean="0"/>
              <a:t> per classificare le competenze e le conseguenti attività formative a queste correlate, suddiviso in </a:t>
            </a:r>
          </a:p>
          <a:p>
            <a:pPr eaLnBrk="1" hangingPunct="1">
              <a:buFont typeface="Wingdings" pitchFamily="2" charset="2"/>
              <a:buNone/>
            </a:pPr>
            <a:r>
              <a:rPr lang="it-IT" sz="2800" dirty="0" smtClean="0">
                <a:solidFill>
                  <a:srgbClr val="FF3300"/>
                </a:solidFill>
              </a:rPr>
              <a:t>                          3 macroaree</a:t>
            </a:r>
            <a:endParaRPr lang="it-IT" sz="2800" dirty="0" smtClean="0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6400800"/>
            <a:ext cx="227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L.Conte - Udine</a:t>
            </a:r>
          </a:p>
        </p:txBody>
      </p:sp>
      <p:pic>
        <p:nvPicPr>
          <p:cNvPr id="23557" name="Picture 5" descr="presentazi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8525" y="5934075"/>
            <a:ext cx="1895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57200"/>
            <a:ext cx="7772400" cy="1143000"/>
          </a:xfrm>
        </p:spPr>
        <p:txBody>
          <a:bodyPr/>
          <a:lstStyle/>
          <a:p>
            <a:pPr eaLnBrk="1" hangingPunct="1"/>
            <a:r>
              <a:rPr lang="it-IT" smtClean="0"/>
              <a:t>Dossier Formativo I. (1)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285875"/>
            <a:ext cx="3846513" cy="4572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it-IT" sz="2400" b="1" dirty="0" smtClean="0">
                <a:solidFill>
                  <a:schemeClr val="accent2"/>
                </a:solidFill>
              </a:rPr>
              <a:t>COMPETENZE TECNICO SPECIALISTICHE</a:t>
            </a:r>
          </a:p>
          <a:p>
            <a:pPr eaLnBrk="1" hangingPunct="1"/>
            <a:r>
              <a:rPr lang="it-IT" sz="1800" dirty="0" smtClean="0"/>
              <a:t>Competenze medico-specialistiche e delle diverse professioni sanitarie esercitate sia individualmente (come liberi professionisti) sia negli ambiti organizzativi previsti dal 229/99, dai CCNNLL delle diverse aree contrattuali, e dagli atti aziendali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dirty="0" smtClean="0"/>
              <a:t>In questo ambito vanno ricomprese le COMPETENZE GENERALI SANITARIE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1800" dirty="0" smtClean="0"/>
              <a:t>     cliniche ed assistenziali relative al proprio profilo professionale e al codice deontologico, alla conoscenza delle norme generali, e del contesto organizzativo nel quale si opera.</a:t>
            </a:r>
          </a:p>
          <a:p>
            <a:pPr eaLnBrk="1" hangingPunct="1"/>
            <a:endParaRPr lang="it-IT" sz="2400" dirty="0" smtClean="0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60913" y="1643063"/>
            <a:ext cx="4383087" cy="457993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it-IT" sz="2400" b="1" dirty="0" smtClean="0">
                <a:solidFill>
                  <a:srgbClr val="FF3300"/>
                </a:solidFill>
              </a:rPr>
              <a:t>ATTIVITA’ FORMATIVA (e Crediti formativi) </a:t>
            </a:r>
          </a:p>
          <a:p>
            <a:pPr eaLnBrk="1" hangingPunct="1"/>
            <a:r>
              <a:rPr lang="it-IT" sz="1800" dirty="0" smtClean="0"/>
              <a:t>Effettuate in accordo a linee guida stabilite dalle Società Scientifiche relative agli specifici ambiti professionali e in rapporto all’evoluzione tecnologica e scientifica.</a:t>
            </a:r>
          </a:p>
          <a:p>
            <a:pPr eaLnBrk="1" hangingPunct="1"/>
            <a:r>
              <a:rPr lang="it-IT" sz="1800" dirty="0" smtClean="0"/>
              <a:t>Relative al mantenimento/ aggiornamento delle competenze cliniche e assistenziali di base</a:t>
            </a:r>
            <a:r>
              <a:rPr lang="it-IT" sz="1800" u="sng" dirty="0" smtClean="0"/>
              <a:t> </a:t>
            </a:r>
            <a:r>
              <a:rPr lang="it-IT" sz="1800" dirty="0" smtClean="0"/>
              <a:t>del proprio“</a:t>
            </a:r>
            <a:r>
              <a:rPr lang="it-IT" sz="1800" dirty="0" err="1" smtClean="0"/>
              <a:t>core</a:t>
            </a:r>
            <a:r>
              <a:rPr lang="it-IT" sz="1800" dirty="0" smtClean="0"/>
              <a:t>” professionale , alla deontologia e all’etica professionale, alla conoscenza della legislazione e del contesto </a:t>
            </a:r>
          </a:p>
          <a:p>
            <a:pPr eaLnBrk="1" hangingPunct="1"/>
            <a:r>
              <a:rPr lang="it-IT" sz="1800" dirty="0" smtClean="0"/>
              <a:t>RESIDENZIALE (?)</a:t>
            </a:r>
          </a:p>
          <a:p>
            <a:pPr eaLnBrk="1" hangingPunct="1"/>
            <a:endParaRPr lang="it-IT" sz="2400" dirty="0" smtClean="0"/>
          </a:p>
        </p:txBody>
      </p:sp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7072312" y="214290"/>
            <a:ext cx="207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800" dirty="0" err="1"/>
              <a:t>L.Conte</a:t>
            </a:r>
            <a:r>
              <a:rPr lang="it-IT" sz="1800" dirty="0"/>
              <a:t> - Udine</a:t>
            </a:r>
          </a:p>
        </p:txBody>
      </p:sp>
      <p:pic>
        <p:nvPicPr>
          <p:cNvPr id="24582" name="Picture 9" descr="presentazi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5934075"/>
            <a:ext cx="1895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olo 1"/>
          <p:cNvSpPr>
            <a:spLocks noGrp="1"/>
          </p:cNvSpPr>
          <p:nvPr>
            <p:ph type="title" idx="4294967295"/>
          </p:nvPr>
        </p:nvSpPr>
        <p:spPr>
          <a:xfrm>
            <a:off x="1371600" y="457200"/>
            <a:ext cx="7772400" cy="1143000"/>
          </a:xfrm>
        </p:spPr>
        <p:txBody>
          <a:bodyPr/>
          <a:lstStyle/>
          <a:p>
            <a:r>
              <a:rPr lang="it-IT" smtClean="0"/>
              <a:t>Obiettivi per competenze tecnico professionali specialist.</a:t>
            </a:r>
          </a:p>
        </p:txBody>
      </p:sp>
      <p:sp>
        <p:nvSpPr>
          <p:cNvPr id="25603" name="Segnaposto contenuto 2"/>
          <p:cNvSpPr>
            <a:spLocks noGrp="1"/>
          </p:cNvSpPr>
          <p:nvPr>
            <p:ph idx="4294967295"/>
          </p:nvPr>
        </p:nvSpPr>
        <p:spPr>
          <a:xfrm>
            <a:off x="1142976" y="2743200"/>
            <a:ext cx="7772400" cy="4114800"/>
          </a:xfrm>
        </p:spPr>
        <p:txBody>
          <a:bodyPr>
            <a:normAutofit fontScale="92500" lnSpcReduction="20000"/>
          </a:bodyPr>
          <a:lstStyle/>
          <a:p>
            <a:r>
              <a:rPr lang="it-IT" sz="1200" dirty="0" smtClean="0"/>
              <a:t>EPIDEMIOLOGIA - PREVENZIONE E PROMOZIONE DELLA SALUTE. (</a:t>
            </a:r>
            <a:r>
              <a:rPr lang="it-IT" sz="1200" dirty="0" err="1" smtClean="0"/>
              <a:t>ob</a:t>
            </a:r>
            <a:r>
              <a:rPr lang="it-IT" sz="1200" dirty="0" smtClean="0"/>
              <a:t>.10)</a:t>
            </a:r>
          </a:p>
          <a:p>
            <a:r>
              <a:rPr lang="it-IT" sz="1200" dirty="0" smtClean="0"/>
              <a:t>ARGOMENTI </a:t>
            </a:r>
            <a:r>
              <a:rPr lang="it-IT" sz="1200" dirty="0" err="1" smtClean="0"/>
              <a:t>DI</a:t>
            </a:r>
            <a:r>
              <a:rPr lang="it-IT" sz="1200" dirty="0" smtClean="0"/>
              <a:t> CARATTERE GENERALE: INFORMATICA E LINGUA INGLESE SCIENTIFICA </a:t>
            </a:r>
            <a:r>
              <a:rPr lang="it-IT" sz="1200" dirty="0" err="1" smtClean="0"/>
              <a:t>DI</a:t>
            </a:r>
            <a:r>
              <a:rPr lang="it-IT" sz="1200" dirty="0" smtClean="0"/>
              <a:t> LIVELLO AVANZATO. (17)</a:t>
            </a:r>
          </a:p>
          <a:p>
            <a:r>
              <a:rPr lang="it-IT" sz="1200" dirty="0" smtClean="0"/>
              <a:t>CONTENUTI TECNICO-PROFESSIONALI (CONOSCENZE E COMPETENZE) SPECIFICI </a:t>
            </a:r>
            <a:r>
              <a:rPr lang="it-IT" sz="1200" dirty="0" err="1" smtClean="0"/>
              <a:t>DI</a:t>
            </a:r>
            <a:r>
              <a:rPr lang="it-IT" sz="1200" dirty="0" smtClean="0"/>
              <a:t> CIASCUNA PROFESSIONE, </a:t>
            </a:r>
            <a:r>
              <a:rPr lang="it-IT" sz="1200" dirty="0" err="1" smtClean="0"/>
              <a:t>DI</a:t>
            </a:r>
            <a:r>
              <a:rPr lang="it-IT" sz="1200" dirty="0" smtClean="0"/>
              <a:t> CIASCUNA SPECIALIZZAZIONE E </a:t>
            </a:r>
            <a:r>
              <a:rPr lang="it-IT" sz="1200" dirty="0" err="1" smtClean="0"/>
              <a:t>DI</a:t>
            </a:r>
            <a:r>
              <a:rPr lang="it-IT" sz="1200" dirty="0" smtClean="0"/>
              <a:t> CIASCUNA ATTIVITÀ ULTRASPECIALISTICA. MALATTIE RARE. (18)</a:t>
            </a:r>
          </a:p>
          <a:p>
            <a:r>
              <a:rPr lang="it-IT" sz="1200" dirty="0" smtClean="0"/>
              <a:t>MEDICINE NON CONVENZIONALI: VALUTAZIONE DELL'EFFICACIA IN RAGIONE DEGLI ESITI E DEGLI AMBITI </a:t>
            </a:r>
            <a:r>
              <a:rPr lang="it-IT" sz="1200" dirty="0" err="1" smtClean="0"/>
              <a:t>DI</a:t>
            </a:r>
            <a:r>
              <a:rPr lang="it-IT" sz="1200" dirty="0" smtClean="0"/>
              <a:t> COMPLEMENTARIETA’. (19)</a:t>
            </a:r>
          </a:p>
          <a:p>
            <a:r>
              <a:rPr lang="it-IT" sz="1200" dirty="0" smtClean="0"/>
              <a:t>TRATTAMENTO DEL DOLORE ACUTO E CRONICO. PALLIAZIONE. (21)</a:t>
            </a:r>
          </a:p>
          <a:p>
            <a:r>
              <a:rPr lang="it-IT" sz="1200" dirty="0" smtClean="0"/>
              <a:t>FRAGILITA' (MINORI, ANZIANI, TOSSICO-DIPENDENTI, SALUTE MENTALE): TUTELA DEGLI ASPETTI ASSISTENZIALI E SOCIO-ASSISTENZIALI.(22)</a:t>
            </a:r>
          </a:p>
          <a:p>
            <a:r>
              <a:rPr lang="it-IT" sz="1200" dirty="0" smtClean="0"/>
              <a:t>SICUREZZA ALIMENTARE. (23)</a:t>
            </a:r>
          </a:p>
          <a:p>
            <a:r>
              <a:rPr lang="it-IT" sz="1200" dirty="0" smtClean="0"/>
              <a:t>SICUREZZA AMBIENTALE. (26)</a:t>
            </a:r>
          </a:p>
          <a:p>
            <a:r>
              <a:rPr lang="it-IT" sz="1200" dirty="0" smtClean="0"/>
              <a:t>SICUREZZA NEGLI AMBIENTI E NEI LUOGHI </a:t>
            </a:r>
            <a:r>
              <a:rPr lang="it-IT" sz="1200" dirty="0" err="1" smtClean="0"/>
              <a:t>DI</a:t>
            </a:r>
            <a:r>
              <a:rPr lang="it-IT" sz="1200" dirty="0" smtClean="0"/>
              <a:t> LAVORO E PATOLOGIE CORRELATE.(27)</a:t>
            </a:r>
          </a:p>
          <a:p>
            <a:r>
              <a:rPr lang="it-IT" sz="1200" dirty="0" smtClean="0"/>
              <a:t>SANITÀ VETERINARIA. (24)</a:t>
            </a:r>
          </a:p>
          <a:p>
            <a:r>
              <a:rPr lang="it-IT" sz="1200" dirty="0" smtClean="0"/>
              <a:t>FARMACOEPIDEMIOLOGIA, FARMACOECONOMIA, FARMACOVIGILANZA.(25)</a:t>
            </a:r>
          </a:p>
          <a:p>
            <a:r>
              <a:rPr lang="it-IT" sz="1200" dirty="0" smtClean="0"/>
              <a:t>IMPLEMENTAZIONE DELLA CULTURA E DELLA SICUREZZA IN MATERIA </a:t>
            </a:r>
            <a:r>
              <a:rPr lang="it-IT" sz="1200" dirty="0" err="1" smtClean="0"/>
              <a:t>DI</a:t>
            </a:r>
            <a:r>
              <a:rPr lang="it-IT" sz="1200" dirty="0" smtClean="0"/>
              <a:t> DONAZIONE TRAPIANTO.(28)</a:t>
            </a:r>
          </a:p>
          <a:p>
            <a:r>
              <a:rPr lang="it-IT" sz="1200" dirty="0" smtClean="0"/>
              <a:t>INNOVAZIONE TECNOLOGICA: VALUTAZIONE, MIGLIORAMENTO DEI PROCESSI </a:t>
            </a:r>
            <a:r>
              <a:rPr lang="it-IT" sz="1200" dirty="0" err="1" smtClean="0"/>
              <a:t>DI</a:t>
            </a:r>
            <a:r>
              <a:rPr lang="it-IT" sz="1200" dirty="0" smtClean="0"/>
              <a:t> GESTIONE DFLLE TECNOLOGIE BIOMEDICHE E DEI DISPOSITIVI MEDICI. HEALTH TECHNOLOGY </a:t>
            </a:r>
            <a:r>
              <a:rPr lang="it-IT" sz="1200" dirty="0" err="1" smtClean="0"/>
              <a:t>ASSESSMENT</a:t>
            </a:r>
            <a:r>
              <a:rPr lang="it-IT" sz="1200" dirty="0" smtClean="0"/>
              <a:t>.(29)</a:t>
            </a:r>
          </a:p>
          <a:p>
            <a:r>
              <a:rPr lang="it-IT" sz="1200" dirty="0" smtClean="0"/>
              <a:t>TEMATICHE SPECIALI DEL SSN E SSR ED A CARATTERE URGENTE </a:t>
            </a:r>
            <a:r>
              <a:rPr lang="it-IT" sz="1200" i="1" dirty="0" smtClean="0"/>
              <a:t>e/o </a:t>
            </a:r>
            <a:r>
              <a:rPr lang="it-IT" sz="1200" dirty="0" smtClean="0"/>
              <a:t>STRAORDINARIO INDIVIDUATE DALLA CN ECM  E DALLE REGIONI/PROVINCE AUTONOME PER FAR FRONTE A SPECIFICHE EMERGENZE SANITARIE.(20)</a:t>
            </a:r>
          </a:p>
          <a:p>
            <a:pPr>
              <a:buFont typeface="Wingdings" pitchFamily="2" charset="2"/>
              <a:buNone/>
            </a:pPr>
            <a:r>
              <a:rPr lang="it-IT" sz="1200" dirty="0" smtClean="0"/>
              <a:t> </a:t>
            </a:r>
          </a:p>
          <a:p>
            <a:endParaRPr lang="it-IT" sz="12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57200"/>
            <a:ext cx="7772400" cy="1143000"/>
          </a:xfrm>
        </p:spPr>
        <p:txBody>
          <a:bodyPr/>
          <a:lstStyle/>
          <a:p>
            <a:pPr eaLnBrk="1" hangingPunct="1"/>
            <a:r>
              <a:rPr lang="it-IT" smtClean="0"/>
              <a:t>Dossier Formativo I. (2)</a:t>
            </a:r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017713"/>
            <a:ext cx="4206875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it-IT" sz="2400" b="1" dirty="0" smtClean="0">
                <a:solidFill>
                  <a:schemeClr val="accent2"/>
                </a:solidFill>
              </a:rPr>
              <a:t>COMPETENZE </a:t>
            </a:r>
            <a:r>
              <a:rPr lang="it-IT" sz="2400" b="1" dirty="0" err="1" smtClean="0">
                <a:solidFill>
                  <a:schemeClr val="accent2"/>
                </a:solidFill>
              </a:rPr>
              <a:t>DI</a:t>
            </a:r>
            <a:r>
              <a:rPr lang="it-IT" sz="2400" b="1" dirty="0" smtClean="0">
                <a:solidFill>
                  <a:schemeClr val="accent2"/>
                </a:solidFill>
              </a:rPr>
              <a:t> PROCESSO RELAZIONALI/COMUNICATIVE</a:t>
            </a:r>
            <a:endParaRPr lang="it-IT" sz="24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it-IT" sz="2400" dirty="0" smtClean="0"/>
              <a:t>Competenze relative alla capacità di relazione, comunicazione e rapporti con i pazienti, con gli altri soggetti dell’organizzazione (colleghi e Direzioni), con soggetti esterni (istituzioni), con i cittadini e con gruppi di lavoro.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0" y="2017713"/>
            <a:ext cx="3810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400" b="1" smtClean="0">
                <a:solidFill>
                  <a:srgbClr val="FF3300"/>
                </a:solidFill>
              </a:rPr>
              <a:t>ATTIVITA’ FORMATIVA (e Crediti formativi)</a:t>
            </a:r>
            <a:endParaRPr lang="it-IT" sz="240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Relative al lavoro in èquipe, ai processi di integrazione 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400" smtClean="0"/>
              <a:t>	comunicazione interna ed esterna, alla comunicazione con i parenti, i pazienti etc.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	FSC (?)</a:t>
            </a: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6865938" y="6400800"/>
            <a:ext cx="2278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L.Conte - Udine</a:t>
            </a:r>
          </a:p>
        </p:txBody>
      </p:sp>
      <p:pic>
        <p:nvPicPr>
          <p:cNvPr id="26630" name="Picture 8" descr="presentazi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5934075"/>
            <a:ext cx="1895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>
                                            <p:txEl>
                                              <p:charRg st="48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1989">
                                            <p:txEl>
                                              <p:charRg st="48" end="2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19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olo 1"/>
          <p:cNvSpPr>
            <a:spLocks noGrp="1"/>
          </p:cNvSpPr>
          <p:nvPr>
            <p:ph type="title" idx="4294967295"/>
          </p:nvPr>
        </p:nvSpPr>
        <p:spPr>
          <a:xfrm>
            <a:off x="1371600" y="457200"/>
            <a:ext cx="7772400" cy="1143000"/>
          </a:xfrm>
        </p:spPr>
        <p:txBody>
          <a:bodyPr/>
          <a:lstStyle/>
          <a:p>
            <a:r>
              <a:rPr lang="it-IT" smtClean="0"/>
              <a:t>Obiettivi per competenze di processo</a:t>
            </a:r>
          </a:p>
        </p:txBody>
      </p:sp>
      <p:sp>
        <p:nvSpPr>
          <p:cNvPr id="27651" name="Segnaposto contenuto 2"/>
          <p:cNvSpPr>
            <a:spLocks noGrp="1"/>
          </p:cNvSpPr>
          <p:nvPr>
            <p:ph idx="4294967295"/>
          </p:nvPr>
        </p:nvSpPr>
        <p:spPr>
          <a:xfrm>
            <a:off x="1371600" y="1981200"/>
            <a:ext cx="7772400" cy="4114800"/>
          </a:xfrm>
        </p:spPr>
        <p:txBody>
          <a:bodyPr>
            <a:normAutofit fontScale="92500" lnSpcReduction="10000"/>
          </a:bodyPr>
          <a:lstStyle/>
          <a:p>
            <a:r>
              <a:rPr lang="it-IT" sz="1400" smtClean="0"/>
              <a:t>DOCUMENTAZIONE CLINICA. PERCORSI CLINICO-ASSISTENZIALI DIAGNOSTICI e RIABILITATIVI, PROFILI DI ASSISTENZA -PROFILI DI CURA. (0b.3)</a:t>
            </a:r>
          </a:p>
          <a:p>
            <a:r>
              <a:rPr lang="it-IT" sz="1400" smtClean="0"/>
              <a:t>APPROPRIATEZZA PRESTAZIONI SANITARIE NEI LEA. SISTEMI DI VALUTAZIONE, VERIFICA E MIGLIORAMENTO DELL'EFFICIENZA ED EFFICACIA. (4)</a:t>
            </a:r>
          </a:p>
          <a:p>
            <a:r>
              <a:rPr lang="it-IT" sz="1400" smtClean="0"/>
              <a:t>INTEGRAZIONE INTERPROFESSIONALE E MULTIPROFESSIONALE, INTERISTITUZIONALE. (ob.8)</a:t>
            </a:r>
          </a:p>
          <a:p>
            <a:r>
              <a:rPr lang="it-IT" sz="1400" smtClean="0"/>
              <a:t>INTEGRAZIONE TRA ASSISTENZA TERRITORIALE ED OSPEDALIERA. (9)</a:t>
            </a:r>
          </a:p>
          <a:p>
            <a:r>
              <a:rPr lang="it-IT" sz="1400" smtClean="0"/>
              <a:t>MANAGEMENT SANITARIO.  INNOVAZIONE GESTIONALE E SPERIMENTAZIONE DI MODELLI ORGANIZZATIVI E GESTIONALI (vedi nota l). (11)</a:t>
            </a:r>
          </a:p>
          <a:p>
            <a:r>
              <a:rPr lang="it-IT" sz="1400" smtClean="0"/>
              <a:t>ASPETTI RELAZIONALI (COMUNICAZIONE  INTERNA, ESTERNA, CON PAZIENTE) E UMANIZZAZIONE DELLE CURE. (12)</a:t>
            </a:r>
          </a:p>
          <a:p>
            <a:r>
              <a:rPr lang="it-IT" sz="1400" smtClean="0"/>
              <a:t>LA COMUNICAZIONE EFFICACE LA PRIVACY ED IL CONSENSO INFORMATO. (7)</a:t>
            </a:r>
          </a:p>
          <a:p>
            <a:r>
              <a:rPr lang="it-IT" sz="1400" smtClean="0"/>
              <a:t>METODOLOGIA E TECNICHE DI COMUNICAZIONE SOCIALE PER LO SVILUPPO DEI PROGRAMMI NAZIONALI E REGIONALI DI PREVENZIONE PRIMARIA. (13)</a:t>
            </a:r>
          </a:p>
          <a:p>
            <a:r>
              <a:rPr lang="it-IT" sz="1400" smtClean="0"/>
              <a:t>MULTICULTURALITA’ E CULTURA DELL' ACCOGLIENZA. NELL' ATTIVITÀ SANITARIA.(15)</a:t>
            </a:r>
          </a:p>
          <a:p>
            <a:r>
              <a:rPr lang="it-IT" sz="1400" smtClean="0"/>
              <a:t>TEMATICHE SPECIALI DEL SSN E SSR ED A CARATTERE URGENTE </a:t>
            </a:r>
            <a:r>
              <a:rPr lang="it-IT" sz="1400" i="1" smtClean="0"/>
              <a:t>e/o </a:t>
            </a:r>
            <a:r>
              <a:rPr lang="it-IT" sz="1400" smtClean="0"/>
              <a:t>STRAORDINARIO INDIVIDUATE DALLA CN ECM  E DALLE REGIONI/PROVINCE AUTONOME PER FAR FRONTE A SPECIFICHE EMERGENZE SANITARIE.(20)</a:t>
            </a:r>
          </a:p>
          <a:p>
            <a:endParaRPr lang="it-IT" sz="1400" smtClean="0"/>
          </a:p>
        </p:txBody>
      </p:sp>
      <p:pic>
        <p:nvPicPr>
          <p:cNvPr id="27652" name="Picture 2" descr="presentazi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5964238"/>
            <a:ext cx="183515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404813"/>
            <a:ext cx="7793037" cy="1143000"/>
          </a:xfrm>
        </p:spPr>
        <p:txBody>
          <a:bodyPr/>
          <a:lstStyle/>
          <a:p>
            <a:pPr eaLnBrk="1" hangingPunct="1"/>
            <a:r>
              <a:rPr lang="it-IT" smtClean="0"/>
              <a:t>Dossier Formativo I.(3)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28750"/>
            <a:ext cx="3787775" cy="45799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it-IT" sz="2800" b="1" dirty="0" smtClean="0">
                <a:solidFill>
                  <a:schemeClr val="accent2"/>
                </a:solidFill>
              </a:rPr>
              <a:t>COMPETENZE </a:t>
            </a:r>
            <a:r>
              <a:rPr lang="it-IT" sz="2800" b="1" dirty="0" err="1" smtClean="0">
                <a:solidFill>
                  <a:schemeClr val="accent2"/>
                </a:solidFill>
              </a:rPr>
              <a:t>DI</a:t>
            </a:r>
            <a:r>
              <a:rPr lang="it-IT" sz="2800" b="1" dirty="0" smtClean="0">
                <a:solidFill>
                  <a:schemeClr val="accent2"/>
                </a:solidFill>
              </a:rPr>
              <a:t> SISTEMA ORGANIZZATIVO/GESTIONALI</a:t>
            </a:r>
          </a:p>
          <a:p>
            <a:pPr eaLnBrk="1" hangingPunct="1">
              <a:lnSpc>
                <a:spcPct val="80000"/>
              </a:lnSpc>
            </a:pPr>
            <a:r>
              <a:rPr lang="it-IT" sz="2800" b="1" dirty="0" smtClean="0">
                <a:solidFill>
                  <a:schemeClr val="accent2"/>
                </a:solidFill>
              </a:rPr>
              <a:t>SITUAZIONALI E </a:t>
            </a:r>
            <a:r>
              <a:rPr lang="it-IT" sz="2800" b="1" dirty="0" err="1" smtClean="0">
                <a:solidFill>
                  <a:schemeClr val="accent2"/>
                </a:solidFill>
              </a:rPr>
              <a:t>DI</a:t>
            </a:r>
            <a:r>
              <a:rPr lang="it-IT" sz="2800" b="1" dirty="0" smtClean="0">
                <a:solidFill>
                  <a:schemeClr val="accent2"/>
                </a:solidFill>
              </a:rPr>
              <a:t> RUOLO</a:t>
            </a:r>
            <a:endParaRPr lang="it-IT" sz="280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it-IT" sz="2800" dirty="0" smtClean="0"/>
              <a:t>Competenze relative alle modalità con cui le competenze tecnico professionali vengono applicate nel proprio contesto di lavoro. 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60913" y="1571625"/>
            <a:ext cx="4383087" cy="4840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400" b="1" dirty="0" smtClean="0">
                <a:solidFill>
                  <a:srgbClr val="FF3300"/>
                </a:solidFill>
              </a:rPr>
              <a:t>ATTIVITA’ FORMATIVA (e Crediti formativi)</a:t>
            </a:r>
            <a:endParaRPr lang="it-IT" sz="2400" dirty="0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it-IT" sz="2400" dirty="0" smtClean="0"/>
              <a:t>Relative alla declinazione del proprio agire professionale nei contesti operativi, relative alla gestione della sicurezza del paziente,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sz="2400" dirty="0" smtClean="0"/>
              <a:t>     all’appropriatezza, alla organizzazione e gestione dei contesti organizzativi e finalizzate alla qualità dei servizi e delle cure.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dirty="0" smtClean="0"/>
              <a:t>Razionale allocazione delle risorse.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dirty="0" smtClean="0"/>
              <a:t>FAD / </a:t>
            </a:r>
            <a:r>
              <a:rPr lang="it-IT" sz="2400" dirty="0" err="1" smtClean="0"/>
              <a:t>FAD</a:t>
            </a:r>
            <a:r>
              <a:rPr lang="it-IT" sz="2400" dirty="0" smtClean="0"/>
              <a:t> BLENDED (?)</a:t>
            </a: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0" y="6400800"/>
            <a:ext cx="227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 err="1"/>
              <a:t>L.Conte</a:t>
            </a:r>
            <a:r>
              <a:rPr lang="it-IT" dirty="0"/>
              <a:t> - Udine</a:t>
            </a:r>
          </a:p>
        </p:txBody>
      </p:sp>
      <p:pic>
        <p:nvPicPr>
          <p:cNvPr id="28678" name="Picture 7" descr="presentazi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5934075"/>
            <a:ext cx="1895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0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0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6" descr="j04022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1275" y="0"/>
            <a:ext cx="1482725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olo 1"/>
          <p:cNvSpPr>
            <a:spLocks noGrp="1"/>
          </p:cNvSpPr>
          <p:nvPr>
            <p:ph type="title"/>
          </p:nvPr>
        </p:nvSpPr>
        <p:spPr>
          <a:xfrm>
            <a:off x="971550" y="0"/>
            <a:ext cx="6337300" cy="1143000"/>
          </a:xfrm>
        </p:spPr>
        <p:txBody>
          <a:bodyPr/>
          <a:lstStyle/>
          <a:p>
            <a:r>
              <a:rPr lang="it-IT" altLang="it-IT" smtClean="0"/>
              <a:t>La proposta del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71550" y="2133600"/>
            <a:ext cx="77962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1" lang="it-IT" sz="2800" b="1" kern="0" dirty="0">
                <a:cs typeface="Arial" charset="0"/>
              </a:rPr>
              <a:t>Definizione nell’</a:t>
            </a:r>
            <a:r>
              <a:rPr kumimoji="1" lang="it-IT" sz="2800" kern="0" dirty="0">
                <a:cs typeface="Arial" charset="0"/>
              </a:rPr>
              <a:t>Accordo Stato Regioni del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kumimoji="1" lang="it-IT" sz="2800" kern="0" dirty="0">
                <a:cs typeface="Arial" charset="0"/>
              </a:rPr>
              <a:t>   1/8/2007: </a:t>
            </a:r>
            <a:r>
              <a:rPr kumimoji="1" lang="it-IT" sz="2800" kern="0" dirty="0">
                <a:solidFill>
                  <a:srgbClr val="000000"/>
                </a:solidFill>
                <a:cs typeface="Arial" charset="0"/>
              </a:rPr>
              <a:t>“</a:t>
            </a:r>
            <a:r>
              <a:rPr kumimoji="1" lang="it-IT" sz="2800" kern="0" dirty="0">
                <a:solidFill>
                  <a:srgbClr val="FF3300"/>
                </a:solidFill>
                <a:cs typeface="Arial" charset="0"/>
              </a:rPr>
              <a:t>strumento di programmazione e valutazione del percorso formativo del singolo operatore (individuale) o del gruppo di cui fa parte</a:t>
            </a:r>
            <a:r>
              <a:rPr kumimoji="1" lang="it-IT" sz="2800" kern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kumimoji="1" lang="it-IT" sz="2800" kern="0" dirty="0">
                <a:cs typeface="Arial" charset="0"/>
              </a:rPr>
              <a:t>(equipe o network professionale). Non è, quindi, un portfolio delle competenze, ma ne può essere considerato  un precursore ed è comunque </a:t>
            </a:r>
            <a:r>
              <a:rPr kumimoji="1" lang="it-IT" sz="2800" kern="0" dirty="0">
                <a:solidFill>
                  <a:srgbClr val="FF3300"/>
                </a:solidFill>
                <a:cs typeface="Arial" charset="0"/>
              </a:rPr>
              <a:t>correlato al profilo professionale e alla posizione organizzativa</a:t>
            </a:r>
            <a:r>
              <a:rPr kumimoji="1" lang="it-IT" sz="2800" kern="0" dirty="0">
                <a:solidFill>
                  <a:srgbClr val="000000"/>
                </a:solidFill>
                <a:cs typeface="Arial" charset="0"/>
              </a:rPr>
              <a:t>”.</a:t>
            </a:r>
            <a:endParaRPr kumimoji="1" lang="it-IT" sz="2800" kern="0" dirty="0">
              <a:latin typeface="Arial Unicode MS" pitchFamily="34" charset="-128"/>
              <a:cs typeface="Courier New" pitchFamily="49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  <a:defRPr/>
            </a:pPr>
            <a:endParaRPr kumimoji="1" lang="it-IT" sz="2800" kern="0" dirty="0">
              <a:latin typeface="+mn-lt"/>
            </a:endParaRPr>
          </a:p>
        </p:txBody>
      </p:sp>
      <p:sp>
        <p:nvSpPr>
          <p:cNvPr id="26629" name="WordArt 4"/>
          <p:cNvSpPr>
            <a:spLocks noChangeArrowheads="1" noChangeShapeType="1" noTextEdit="1"/>
          </p:cNvSpPr>
          <p:nvPr/>
        </p:nvSpPr>
        <p:spPr bwMode="auto">
          <a:xfrm>
            <a:off x="2916238" y="908050"/>
            <a:ext cx="34194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9050">
                  <a:solidFill>
                    <a:srgbClr val="99CCFF"/>
                  </a:solidFill>
                  <a:miter lim="800000"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DOSSIER FORMATIVO</a:t>
            </a:r>
          </a:p>
        </p:txBody>
      </p:sp>
      <p:pic>
        <p:nvPicPr>
          <p:cNvPr id="26630" name="Picture 2" descr="presentazi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37438" y="5964238"/>
            <a:ext cx="1706562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3"/>
          <p:cNvSpPr>
            <a:spLocks noChangeArrowheads="1"/>
          </p:cNvSpPr>
          <p:nvPr/>
        </p:nvSpPr>
        <p:spPr bwMode="auto">
          <a:xfrm>
            <a:off x="971550" y="6381750"/>
            <a:ext cx="2119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altLang="it-IT" dirty="0" err="1"/>
              <a:t>L.Conte</a:t>
            </a:r>
            <a:r>
              <a:rPr lang="it-IT" altLang="it-IT" dirty="0"/>
              <a:t> - Udine</a:t>
            </a:r>
          </a:p>
        </p:txBody>
      </p:sp>
      <p:pic>
        <p:nvPicPr>
          <p:cNvPr id="26632" name="Picture 7" descr="Logo FNOMCeO 1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2025" y="6056313"/>
            <a:ext cx="7461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olo 1"/>
          <p:cNvSpPr>
            <a:spLocks noGrp="1"/>
          </p:cNvSpPr>
          <p:nvPr>
            <p:ph type="title" idx="4294967295"/>
          </p:nvPr>
        </p:nvSpPr>
        <p:spPr>
          <a:xfrm>
            <a:off x="1422400" y="1000125"/>
            <a:ext cx="7721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800" b="1" smtClean="0">
                <a:solidFill>
                  <a:srgbClr val="0070C0"/>
                </a:solidFill>
              </a:rPr>
              <a:t>Obiettivi per competenze di sistema/ORGANIZZATIVO/GESTIONALI</a:t>
            </a:r>
            <a:br>
              <a:rPr lang="it-IT" sz="2800" b="1" smtClean="0">
                <a:solidFill>
                  <a:srgbClr val="0070C0"/>
                </a:solidFill>
              </a:rPr>
            </a:br>
            <a:r>
              <a:rPr lang="it-IT" sz="2800" b="1" smtClean="0">
                <a:solidFill>
                  <a:srgbClr val="0070C0"/>
                </a:solidFill>
              </a:rPr>
              <a:t>SITUAZIONALI E DI RUOLO</a:t>
            </a:r>
            <a:r>
              <a:rPr lang="it-IT" smtClean="0">
                <a:solidFill>
                  <a:schemeClr val="accent2"/>
                </a:solidFill>
              </a:rPr>
              <a:t/>
            </a:r>
            <a:br>
              <a:rPr lang="it-IT" smtClean="0">
                <a:solidFill>
                  <a:schemeClr val="accent2"/>
                </a:solidFill>
              </a:rPr>
            </a:br>
            <a:endParaRPr lang="it-IT" smtClean="0"/>
          </a:p>
        </p:txBody>
      </p:sp>
      <p:sp>
        <p:nvSpPr>
          <p:cNvPr id="29699" name="Segnaposto contenuto 2"/>
          <p:cNvSpPr>
            <a:spLocks noGrp="1"/>
          </p:cNvSpPr>
          <p:nvPr>
            <p:ph idx="4294967295"/>
          </p:nvPr>
        </p:nvSpPr>
        <p:spPr>
          <a:xfrm>
            <a:off x="1371600" y="1981200"/>
            <a:ext cx="7772400" cy="4114800"/>
          </a:xfrm>
        </p:spPr>
        <p:txBody>
          <a:bodyPr>
            <a:normAutofit fontScale="92500" lnSpcReduction="10000"/>
          </a:bodyPr>
          <a:lstStyle/>
          <a:p>
            <a:r>
              <a:rPr lang="it-IT" sz="1600" smtClean="0"/>
              <a:t>APPLICAZIONE NELLA PRATICA QUOTIDIANA DEI PRINCIPI E DELLE PROCEDURE DELL'EVIDENCE BASED PRACTICE (EBM - EBN - EBP). (ob.1)</a:t>
            </a:r>
          </a:p>
          <a:p>
            <a:r>
              <a:rPr lang="it-IT" sz="1600" smtClean="0"/>
              <a:t>LINEE GUIDA - PROTOCOLLI – PROCEDURE. (ob.2)</a:t>
            </a:r>
          </a:p>
          <a:p>
            <a:r>
              <a:rPr lang="it-IT" sz="1600" smtClean="0"/>
              <a:t>PRINCIPI, PROCEDURE E STRUMENTI PER IL GOVERNO CLINICO DELLE ATTIVITÀ SANITARIE.(5)</a:t>
            </a:r>
          </a:p>
          <a:p>
            <a:r>
              <a:rPr lang="it-IT" sz="1600" smtClean="0"/>
              <a:t>LA SICUREZZA DEL PAZIENTE. RISK MANAGEMENT.(6)</a:t>
            </a:r>
          </a:p>
          <a:p>
            <a:r>
              <a:rPr lang="it-IT" sz="1600" smtClean="0"/>
              <a:t>EPIDEMIOLOGIA - PREVENZIONE E PROMOZIONE DELLA SALUTE.(10)</a:t>
            </a:r>
          </a:p>
          <a:p>
            <a:r>
              <a:rPr lang="it-IT" sz="1600" smtClean="0"/>
              <a:t>ETICA, BIOETICA E DEONTOLOGIA.(16)</a:t>
            </a:r>
          </a:p>
          <a:p>
            <a:r>
              <a:rPr lang="it-IT" sz="1600" smtClean="0"/>
              <a:t>ARGOMENTI DI CARATTERE GENERALE: INFORMATICA ED INGLESE SCIENTIFICO DI LIVELLO AVANZATO; NORMATIVA IN MATERIA SANITARIA : I PRINCIPI ETICI E CIVILI DEL SSN.(17)</a:t>
            </a:r>
          </a:p>
          <a:p>
            <a:r>
              <a:rPr lang="it-IT" sz="1600" smtClean="0"/>
              <a:t>TEMATICHE SPECIALI DEL SSN E SSR ED A CARATTERE URGENTE </a:t>
            </a:r>
            <a:r>
              <a:rPr lang="it-IT" sz="1600" i="1" smtClean="0"/>
              <a:t>e/o </a:t>
            </a:r>
            <a:r>
              <a:rPr lang="it-IT" sz="1600" smtClean="0"/>
              <a:t>STRAORDINARIO INDIVIDUATE DALLA COMMISSIONE NAZIONALE ECM  E DALLE REGIONI/PROVINCE AUTONOME PER FAR FRONTE A SPECIFICHE EMERGENZE SANITARIE.(20)</a:t>
            </a:r>
          </a:p>
          <a:p>
            <a:pPr>
              <a:buFont typeface="Wingdings" pitchFamily="2" charset="2"/>
              <a:buNone/>
            </a:pPr>
            <a:r>
              <a:rPr lang="it-IT" sz="1600" smtClean="0"/>
              <a:t> </a:t>
            </a:r>
          </a:p>
          <a:p>
            <a:endParaRPr lang="it-IT" sz="140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1428728" y="617538"/>
            <a:ext cx="7515246" cy="11430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it-IT" sz="3600" b="1" kern="0" dirty="0">
                <a:solidFill>
                  <a:srgbClr val="FF8D3E"/>
                </a:solidFill>
                <a:latin typeface="+mj-lt"/>
                <a:ea typeface="+mj-ea"/>
                <a:cs typeface="+mj-cs"/>
              </a:rPr>
              <a:t>Il dossier formativo </a:t>
            </a:r>
            <a:r>
              <a:rPr lang="it-IT" sz="3600" b="1" kern="0" dirty="0" smtClean="0">
                <a:solidFill>
                  <a:srgbClr val="FF8D3E"/>
                </a:solidFill>
                <a:latin typeface="+mj-lt"/>
                <a:ea typeface="+mj-ea"/>
                <a:cs typeface="+mj-cs"/>
              </a:rPr>
              <a:t>deve essere anche </a:t>
            </a:r>
            <a:r>
              <a:rPr lang="it-IT" sz="3600" b="1" kern="0" dirty="0">
                <a:solidFill>
                  <a:srgbClr val="FF8D3E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3" name="Segnaposto contenuto 2"/>
          <p:cNvSpPr txBox="1">
            <a:spLocks/>
          </p:cNvSpPr>
          <p:nvPr/>
        </p:nvSpPr>
        <p:spPr>
          <a:xfrm>
            <a:off x="928688" y="2214554"/>
            <a:ext cx="7858154" cy="4846638"/>
          </a:xfrm>
          <a:prstGeom prst="rect">
            <a:avLst/>
          </a:prstGeom>
        </p:spPr>
        <p:txBody>
          <a:bodyPr/>
          <a:lstStyle/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Times New Roman" pitchFamily="18" charset="0"/>
              <a:buChar char=""/>
              <a:defRPr/>
            </a:pPr>
            <a:r>
              <a:rPr lang="it-IT" sz="2800" kern="0" dirty="0" smtClean="0">
                <a:latin typeface="+mn-lt"/>
              </a:rPr>
              <a:t>utile </a:t>
            </a:r>
            <a:r>
              <a:rPr lang="it-IT" sz="2800" kern="0" dirty="0">
                <a:latin typeface="+mn-lt"/>
              </a:rPr>
              <a:t>a valutare nel tempo singoli e gruppi nelle </a:t>
            </a:r>
            <a:r>
              <a:rPr lang="it-IT" sz="2800" kern="0" dirty="0" smtClean="0">
                <a:latin typeface="+mn-lt"/>
              </a:rPr>
              <a:t>prospettiva futura  </a:t>
            </a:r>
            <a:r>
              <a:rPr lang="it-IT" sz="2800" kern="0" dirty="0">
                <a:latin typeface="+mn-lt"/>
              </a:rPr>
              <a:t>della </a:t>
            </a:r>
            <a:r>
              <a:rPr lang="it-IT" sz="2800" kern="0" dirty="0" err="1" smtClean="0">
                <a:latin typeface="+mn-lt"/>
              </a:rPr>
              <a:t>ri-certificazione</a:t>
            </a:r>
            <a:r>
              <a:rPr lang="it-IT" sz="2800" kern="0" dirty="0" smtClean="0">
                <a:latin typeface="+mn-lt"/>
              </a:rPr>
              <a:t> professionale</a:t>
            </a:r>
            <a:endParaRPr lang="it-IT" sz="2800" kern="0" dirty="0">
              <a:latin typeface="+mn-lt"/>
            </a:endParaRPr>
          </a:p>
          <a:p>
            <a:pPr marL="265113" indent="-265113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Times New Roman" pitchFamily="18" charset="0"/>
              <a:buChar char=""/>
              <a:defRPr/>
            </a:pPr>
            <a:r>
              <a:rPr lang="it-IT" sz="2800" kern="0" dirty="0">
                <a:solidFill>
                  <a:srgbClr val="FF0000"/>
                </a:solidFill>
                <a:latin typeface="+mn-lt"/>
              </a:rPr>
              <a:t>utile </a:t>
            </a:r>
            <a:r>
              <a:rPr lang="it-IT" sz="2800" kern="0" dirty="0" smtClean="0">
                <a:solidFill>
                  <a:srgbClr val="FF0000"/>
                </a:solidFill>
                <a:latin typeface="+mn-lt"/>
              </a:rPr>
              <a:t>ai provider a </a:t>
            </a:r>
            <a:r>
              <a:rPr lang="it-IT" sz="2800" kern="0" dirty="0">
                <a:solidFill>
                  <a:srgbClr val="FF0000"/>
                </a:solidFill>
                <a:latin typeface="+mn-lt"/>
              </a:rPr>
              <a:t>rilevare gli effettivi bisogni formativi dei singoli per programmare un’offerta adeguata alle necessità</a:t>
            </a:r>
          </a:p>
        </p:txBody>
      </p:sp>
      <p:sp>
        <p:nvSpPr>
          <p:cNvPr id="4" name="Rettangolo 3"/>
          <p:cNvSpPr/>
          <p:nvPr/>
        </p:nvSpPr>
        <p:spPr>
          <a:xfrm>
            <a:off x="1214414" y="6143644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it-IT" dirty="0" err="1" smtClean="0"/>
              <a:t>L.Conte</a:t>
            </a:r>
            <a:r>
              <a:rPr lang="it-IT" altLang="it-IT" dirty="0" smtClean="0"/>
              <a:t> - Udine</a:t>
            </a:r>
            <a:endParaRPr lang="it-IT" altLang="it-IT" dirty="0"/>
          </a:p>
        </p:txBody>
      </p:sp>
      <p:pic>
        <p:nvPicPr>
          <p:cNvPr id="5" name="Picture 2" descr="presentazi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37438" y="5964238"/>
            <a:ext cx="1706562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1350963" y="1143000"/>
            <a:ext cx="7793037" cy="1143000"/>
          </a:xfrm>
        </p:spPr>
        <p:txBody>
          <a:bodyPr/>
          <a:lstStyle/>
          <a:p>
            <a:pPr>
              <a:defRPr/>
            </a:pPr>
            <a:r>
              <a:rPr lang="it-IT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 dossier non è una semplice raccolta statica di informazioni ma deve costituirsi come uno strumento di accompagnamento del professionista in grado di :</a:t>
            </a:r>
            <a:endParaRPr lang="it-IT" sz="2800" dirty="0"/>
          </a:p>
        </p:txBody>
      </p:sp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0" y="2428875"/>
            <a:ext cx="7343775" cy="411480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endParaRPr lang="it-IT" sz="2400" b="1" dirty="0"/>
          </a:p>
          <a:p>
            <a:pPr>
              <a:defRPr/>
            </a:pPr>
            <a:r>
              <a:rPr lang="it-IT" sz="2400" dirty="0"/>
              <a:t>- </a:t>
            </a:r>
            <a:r>
              <a:rPr lang="it-IT" sz="2400" dirty="0">
                <a:solidFill>
                  <a:srgbClr val="FF0000"/>
                </a:solidFill>
              </a:rPr>
              <a:t>rendere esplicito e visibile il proprio percorso formativo;</a:t>
            </a:r>
          </a:p>
          <a:p>
            <a:pPr>
              <a:defRPr/>
            </a:pPr>
            <a:r>
              <a:rPr lang="it-IT" sz="2400" dirty="0"/>
              <a:t>-</a:t>
            </a:r>
            <a:r>
              <a:rPr lang="it-IT" sz="2400" dirty="0">
                <a:solidFill>
                  <a:schemeClr val="accent6">
                    <a:lumMod val="75000"/>
                  </a:schemeClr>
                </a:solidFill>
              </a:rPr>
              <a:t>programmare e contestualizzare la formazione individuale nel  gruppo e per il gruppo;</a:t>
            </a:r>
          </a:p>
          <a:p>
            <a:pPr>
              <a:defRPr/>
            </a:pPr>
            <a:r>
              <a:rPr lang="it-IT" sz="2400" dirty="0"/>
              <a:t> -valutare la pertinenza e la rilevanza delle azioni formative erogate e frequentate in rapporto al proprio lavoro ed alla </a:t>
            </a:r>
            <a:r>
              <a:rPr lang="it-IT" sz="2400" dirty="0" err="1"/>
              <a:t>mission</a:t>
            </a:r>
            <a:r>
              <a:rPr lang="it-IT" sz="2400" dirty="0"/>
              <a:t> </a:t>
            </a:r>
            <a:r>
              <a:rPr lang="it-IT" sz="2400" dirty="0" err="1"/>
              <a:t>clinico-assistenziale</a:t>
            </a:r>
            <a:r>
              <a:rPr lang="it-IT" sz="2400" dirty="0"/>
              <a:t> del gruppo.</a:t>
            </a:r>
          </a:p>
          <a:p>
            <a:pPr>
              <a:defRPr/>
            </a:pPr>
            <a:endParaRPr lang="it-IT" dirty="0"/>
          </a:p>
        </p:txBody>
      </p:sp>
      <p:pic>
        <p:nvPicPr>
          <p:cNvPr id="12292" name="Picture 2" descr="presentazi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5964238"/>
            <a:ext cx="183515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contenuto 2"/>
          <p:cNvSpPr>
            <a:spLocks noGrp="1"/>
          </p:cNvSpPr>
          <p:nvPr>
            <p:ph idx="4294967295"/>
          </p:nvPr>
        </p:nvSpPr>
        <p:spPr>
          <a:xfrm>
            <a:off x="760413" y="2017713"/>
            <a:ext cx="8383587" cy="4114800"/>
          </a:xfrm>
        </p:spPr>
        <p:txBody>
          <a:bodyPr/>
          <a:lstStyle/>
          <a:p>
            <a:r>
              <a:rPr lang="it-IT" smtClean="0"/>
              <a:t>Anche per l’organizzazione (Azienda/Dipartimento/U.O.), responsabile del governo strategico della formazione,  per orientare efficacemente le scelte formative, valorizzare i singoli professionisti, realizzare una puntuale analisi del fabbisogno formativo e monitorare le attività formative stesse.</a:t>
            </a:r>
          </a:p>
        </p:txBody>
      </p:sp>
      <p:sp>
        <p:nvSpPr>
          <p:cNvPr id="4" name="Rettangolo 3"/>
          <p:cNvSpPr/>
          <p:nvPr/>
        </p:nvSpPr>
        <p:spPr>
          <a:xfrm>
            <a:off x="1285875" y="857250"/>
            <a:ext cx="65722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3200" kern="0" dirty="0" smtClean="0">
                <a:solidFill>
                  <a:srgbClr val="FF0000"/>
                </a:solidFill>
                <a:latin typeface="Tahoma"/>
              </a:rPr>
              <a:t>Il DF rappresenta </a:t>
            </a:r>
            <a:r>
              <a:rPr lang="it-IT" sz="3200" kern="0" dirty="0">
                <a:solidFill>
                  <a:srgbClr val="FF0000"/>
                </a:solidFill>
                <a:latin typeface="Tahoma"/>
              </a:rPr>
              <a:t>un’occasione 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3316" name="Picture 2" descr="presentazi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5964238"/>
            <a:ext cx="1835150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85786" y="1000108"/>
            <a:ext cx="7358062" cy="1143000"/>
          </a:xfrm>
        </p:spPr>
        <p:txBody>
          <a:bodyPr/>
          <a:lstStyle/>
          <a:p>
            <a:r>
              <a:rPr lang="it-IT" dirty="0" smtClean="0"/>
              <a:t>Dossier Formativo è espressione 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 </a:t>
            </a:r>
            <a:br>
              <a:rPr lang="it-IT" dirty="0" smtClean="0"/>
            </a:br>
            <a:r>
              <a:rPr lang="it-IT" dirty="0" smtClean="0"/>
              <a:t>e di esse tutela e garanzia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143250"/>
            <a:ext cx="6400800" cy="1752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it-IT" dirty="0" smtClean="0">
                <a:solidFill>
                  <a:srgbClr val="FF0000"/>
                </a:solidFill>
              </a:rPr>
              <a:t>della libertà , autonomia e responsabilità del singolo professionista della salute</a:t>
            </a:r>
          </a:p>
        </p:txBody>
      </p:sp>
      <p:pic>
        <p:nvPicPr>
          <p:cNvPr id="14340" name="Picture 2" descr="presentazi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714375"/>
            <a:ext cx="1835150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57200"/>
            <a:ext cx="7772400" cy="1143000"/>
          </a:xfrm>
        </p:spPr>
        <p:txBody>
          <a:bodyPr/>
          <a:lstStyle/>
          <a:p>
            <a:pPr eaLnBrk="1" hangingPunct="1"/>
            <a:r>
              <a:rPr lang="it-IT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si avvale di tre specifiche attività documentabili:</a:t>
            </a:r>
            <a:endParaRPr lang="it-IT" dirty="0" smtClean="0">
              <a:solidFill>
                <a:schemeClr val="bg2">
                  <a:lumMod val="20000"/>
                  <a:lumOff val="80000"/>
                </a:schemeClr>
              </a:solidFill>
              <a:latin typeface="Arial Unicode MS" pitchFamily="34" charset="-128"/>
              <a:cs typeface="Courier New" pitchFamily="49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9038" y="2017713"/>
            <a:ext cx="7954962" cy="4383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 </a:t>
            </a:r>
            <a:r>
              <a:rPr lang="it-IT" sz="2800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l’individuazione del piano formativo</a:t>
            </a:r>
            <a:r>
              <a:rPr lang="it-IT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, in cui </a:t>
            </a:r>
            <a:r>
              <a:rPr lang="it-IT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sono indicati gli obiettivi formativi rispondenti a bisogni individuali </a:t>
            </a:r>
          </a:p>
          <a:p>
            <a:pPr eaLnBrk="1" hangingPunct="1">
              <a:lnSpc>
                <a:spcPct val="90000"/>
              </a:lnSpc>
            </a:pPr>
            <a:r>
              <a:rPr lang="it-IT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- la periodica e sistematica attività di </a:t>
            </a:r>
            <a:r>
              <a:rPr lang="it-IT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“verifica” </a:t>
            </a:r>
            <a:r>
              <a:rPr lang="it-IT" sz="28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e di acquisizione della documentazione relativa alle attività di formazione continua svolte dai professionisti accreditati all’ ECM</a:t>
            </a:r>
            <a:endParaRPr lang="it-IT" sz="2800" dirty="0" smtClean="0">
              <a:solidFill>
                <a:schemeClr val="bg2">
                  <a:lumMod val="20000"/>
                  <a:lumOff val="80000"/>
                </a:schemeClr>
              </a:solidFill>
              <a:latin typeface="Arial Unicode MS" pitchFamily="34" charset="-128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la</a:t>
            </a:r>
            <a:r>
              <a:rPr lang="it-IT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it-IT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valutazione periodica (triennale) dell’andamento e dei risultati del percorso </a:t>
            </a:r>
            <a:r>
              <a:rPr lang="it-IT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da parte di organismi di valutazione </a:t>
            </a:r>
            <a:r>
              <a:rPr lang="it-IT" sz="2800" dirty="0" smtClean="0">
                <a:solidFill>
                  <a:srgbClr val="FF3300"/>
                </a:solidFill>
                <a:latin typeface="Arial" charset="0"/>
                <a:cs typeface="Arial" charset="0"/>
              </a:rPr>
              <a:t>“tra pari”</a:t>
            </a:r>
            <a:r>
              <a:rPr lang="it-IT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0" y="6400800"/>
            <a:ext cx="227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/>
              <a:t>L.Conte - Udine</a:t>
            </a:r>
          </a:p>
        </p:txBody>
      </p:sp>
      <p:pic>
        <p:nvPicPr>
          <p:cNvPr id="15365" name="Picture 2" descr="presentazi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6127750"/>
            <a:ext cx="150018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Documents"/>
          <p:cNvSpPr>
            <a:spLocks noEditPoints="1" noChangeArrowheads="1"/>
          </p:cNvSpPr>
          <p:nvPr/>
        </p:nvSpPr>
        <p:spPr bwMode="auto">
          <a:xfrm>
            <a:off x="7643834" y="5143512"/>
            <a:ext cx="1331912" cy="1449388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14348" y="214290"/>
            <a:ext cx="7793037" cy="1143000"/>
          </a:xfrm>
        </p:spPr>
        <p:txBody>
          <a:bodyPr/>
          <a:lstStyle/>
          <a:p>
            <a:pPr eaLnBrk="1" hangingPunct="1"/>
            <a:r>
              <a:rPr lang="it-IT" sz="36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Il DF è composto quattro specifiche sezioni documentabili:</a:t>
            </a:r>
            <a:endParaRPr lang="it-IT" sz="3600" dirty="0" smtClean="0">
              <a:solidFill>
                <a:schemeClr val="bg2">
                  <a:lumMod val="20000"/>
                  <a:lumOff val="80000"/>
                </a:schemeClr>
              </a:solidFill>
              <a:latin typeface="Arial" charset="0"/>
              <a:cs typeface="Courier New" pitchFamily="49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00125" y="1643063"/>
            <a:ext cx="8143875" cy="4114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it-IT" sz="28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- </a:t>
            </a:r>
            <a:r>
              <a:rPr lang="it-IT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1^ sezione.</a:t>
            </a:r>
            <a:r>
              <a:rPr lang="it-IT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it-IT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Anagrafica: il profilo anagrafico con l’indicazione del profilo professionale, della collocazione lavorativa (posizione organizzativa) e del curriculum dell’operatore </a:t>
            </a:r>
            <a:endParaRPr lang="it-IT" sz="2400" dirty="0" smtClean="0">
              <a:solidFill>
                <a:schemeClr val="bg2">
                  <a:lumMod val="20000"/>
                  <a:lumOff val="80000"/>
                </a:schemeClr>
              </a:solidFill>
              <a:latin typeface="Arial Unicode MS" pitchFamily="34" charset="-128"/>
              <a:cs typeface="Courier New" pitchFamily="49" charset="0"/>
            </a:endParaRPr>
          </a:p>
          <a:p>
            <a:pPr eaLnBrk="1" hangingPunct="1"/>
            <a:r>
              <a:rPr lang="it-IT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- 2^ sezione.</a:t>
            </a:r>
            <a:endParaRPr lang="it-IT" sz="2400" dirty="0" smtClean="0">
              <a:solidFill>
                <a:schemeClr val="bg2">
                  <a:lumMod val="20000"/>
                  <a:lumOff val="80000"/>
                </a:schemeClr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it-IT" sz="240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Programmazione: il fabbisogno formativo individuale definito </a:t>
            </a:r>
            <a:endParaRPr lang="it-IT" sz="2400" dirty="0" smtClean="0">
              <a:solidFill>
                <a:schemeClr val="bg2">
                  <a:lumMod val="20000"/>
                  <a:lumOff val="80000"/>
                </a:schemeClr>
              </a:solidFill>
              <a:latin typeface="Arial Unicode MS" pitchFamily="34" charset="-128"/>
              <a:cs typeface="Courier New" pitchFamily="49" charset="0"/>
            </a:endParaRPr>
          </a:p>
          <a:p>
            <a:pPr eaLnBrk="1" hangingPunct="1"/>
            <a:r>
              <a:rPr lang="it-IT" sz="2400" b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Arial" charset="0"/>
                <a:cs typeface="Arial" charset="0"/>
              </a:rPr>
              <a:t>a) in rapporto al profilo e alle aree di competenza dell’operatore e </a:t>
            </a:r>
          </a:p>
          <a:p>
            <a:pPr eaLnBrk="1" hangingPunct="1"/>
            <a:r>
              <a:rPr lang="it-IT" sz="2400" dirty="0" smtClean="0">
                <a:cs typeface="Times New Roman" pitchFamily="18" charset="0"/>
              </a:rPr>
              <a:t>b) alle caratteristiche dell’attività </a:t>
            </a:r>
            <a:r>
              <a:rPr lang="it-IT" sz="2400" dirty="0" err="1" smtClean="0">
                <a:cs typeface="Times New Roman" pitchFamily="18" charset="0"/>
              </a:rPr>
              <a:t>clinico-assistenziale</a:t>
            </a:r>
            <a:r>
              <a:rPr lang="it-IT" sz="2400" dirty="0" smtClean="0">
                <a:cs typeface="Times New Roman" pitchFamily="18" charset="0"/>
              </a:rPr>
              <a:t> svolta </a:t>
            </a:r>
          </a:p>
        </p:txBody>
      </p:sp>
      <p:pic>
        <p:nvPicPr>
          <p:cNvPr id="16389" name="Picture 4" descr="presentazio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5934075"/>
            <a:ext cx="18954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857224" y="6400800"/>
            <a:ext cx="227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 err="1"/>
              <a:t>L.Conte</a:t>
            </a:r>
            <a:r>
              <a:rPr lang="it-IT" dirty="0"/>
              <a:t> - Udine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19812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it-IT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3^ sezione.</a:t>
            </a:r>
            <a:r>
              <a:rPr lang="it-IT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Realizzazione/Evidenze: le evidenze relative all’attività di formazione effettuata (documentazione, crediti, tipologie di attività) e alle altre attività considerate rilevanti (docenza, tutoraggio, ricerca).</a:t>
            </a:r>
            <a:endParaRPr lang="it-IT" sz="2800" dirty="0" smtClean="0">
              <a:solidFill>
                <a:srgbClr val="FF0000"/>
              </a:solidFill>
              <a:latin typeface="Arial Unicode MS" pitchFamily="34" charset="-128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- 4^ sezione</a:t>
            </a:r>
            <a:r>
              <a:rPr lang="it-IT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Valutazione: la valutazione periodica (da parte del singolo professionista,dell’Azienda, degli Ordini etc.)</a:t>
            </a:r>
            <a:endParaRPr lang="it-IT" sz="2800" dirty="0" smtClean="0">
              <a:solidFill>
                <a:srgbClr val="FF0000"/>
              </a:solidFill>
              <a:latin typeface="Arial Unicode MS" pitchFamily="34" charset="-128"/>
              <a:cs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it-IT" sz="2800" dirty="0" smtClean="0"/>
          </a:p>
        </p:txBody>
      </p:sp>
      <p:pic>
        <p:nvPicPr>
          <p:cNvPr id="17411" name="Picture 4" descr="presentazione"/>
          <p:cNvPicPr>
            <a:picLocks noGrp="1" noChangeAspect="1" noChangeArrowheads="1"/>
          </p:cNvPicPr>
          <p:nvPr>
            <p:ph type="title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071934" y="5934075"/>
            <a:ext cx="1895475" cy="923925"/>
          </a:xfrm>
        </p:spPr>
      </p:pic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6715140" y="6400800"/>
            <a:ext cx="227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dirty="0" err="1"/>
              <a:t>L.Conte</a:t>
            </a:r>
            <a:r>
              <a:rPr lang="it-IT" dirty="0"/>
              <a:t> - Udine</a:t>
            </a:r>
          </a:p>
        </p:txBody>
      </p:sp>
      <p:sp>
        <p:nvSpPr>
          <p:cNvPr id="29702" name="Documents"/>
          <p:cNvSpPr>
            <a:spLocks noEditPoints="1" noChangeArrowheads="1"/>
          </p:cNvSpPr>
          <p:nvPr/>
        </p:nvSpPr>
        <p:spPr bwMode="auto">
          <a:xfrm>
            <a:off x="4143372" y="0"/>
            <a:ext cx="1908175" cy="1736725"/>
          </a:xfrm>
          <a:custGeom>
            <a:avLst/>
            <a:gdLst>
              <a:gd name="T0" fmla="*/ 0 w 21600"/>
              <a:gd name="T1" fmla="*/ 2800 h 21600"/>
              <a:gd name="T2" fmla="*/ 3468 w 21600"/>
              <a:gd name="T3" fmla="*/ 0 h 21600"/>
              <a:gd name="T4" fmla="*/ 21653 w 21600"/>
              <a:gd name="T5" fmla="*/ 18828 h 21600"/>
              <a:gd name="T6" fmla="*/ 19954 w 21600"/>
              <a:gd name="T7" fmla="*/ 20214 h 21600"/>
              <a:gd name="T8" fmla="*/ 18256 w 21600"/>
              <a:gd name="T9" fmla="*/ 21628 h 21600"/>
              <a:gd name="T10" fmla="*/ 19954 w 21600"/>
              <a:gd name="T11" fmla="*/ 1428 h 21600"/>
              <a:gd name="T12" fmla="*/ 18256 w 21600"/>
              <a:gd name="T13" fmla="*/ 2800 h 21600"/>
              <a:gd name="T14" fmla="*/ 1645 w 21600"/>
              <a:gd name="T15" fmla="*/ 1428 h 21600"/>
              <a:gd name="T16" fmla="*/ 21600 w 21600"/>
              <a:gd name="T17" fmla="*/ 0 h 21600"/>
              <a:gd name="T18" fmla="*/ 10800 w 21600"/>
              <a:gd name="T19" fmla="*/ 0 h 21600"/>
              <a:gd name="T20" fmla="*/ 0 w 21600"/>
              <a:gd name="T21" fmla="*/ 10800 h 21600"/>
              <a:gd name="T22" fmla="*/ 21600 w 21600"/>
              <a:gd name="T23" fmla="*/ 10800 h 21600"/>
              <a:gd name="T24" fmla="*/ 1645 w 21600"/>
              <a:gd name="T25" fmla="*/ 4171 h 21600"/>
              <a:gd name="T26" fmla="*/ 16522 w 21600"/>
              <a:gd name="T27" fmla="*/ 1731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T24" t="T25" r="T26" b="T27"/>
            <a:pathLst>
              <a:path w="21600" h="21600" extrusionOk="0">
                <a:moveTo>
                  <a:pt x="0" y="18014"/>
                </a:moveTo>
                <a:lnTo>
                  <a:pt x="0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68" y="1428"/>
                </a:lnTo>
                <a:lnTo>
                  <a:pt x="3468" y="0"/>
                </a:lnTo>
                <a:lnTo>
                  <a:pt x="21653" y="0"/>
                </a:lnTo>
                <a:lnTo>
                  <a:pt x="21653" y="18828"/>
                </a:lnTo>
                <a:lnTo>
                  <a:pt x="19954" y="188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16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  <a:path w="21600" h="21600" extrusionOk="0">
                <a:moveTo>
                  <a:pt x="3486" y="1428"/>
                </a:moveTo>
                <a:lnTo>
                  <a:pt x="19954" y="1428"/>
                </a:lnTo>
                <a:lnTo>
                  <a:pt x="19954" y="20214"/>
                </a:lnTo>
                <a:lnTo>
                  <a:pt x="18256" y="20214"/>
                </a:lnTo>
                <a:lnTo>
                  <a:pt x="18256" y="2800"/>
                </a:lnTo>
                <a:lnTo>
                  <a:pt x="1645" y="2800"/>
                </a:lnTo>
                <a:lnTo>
                  <a:pt x="1645" y="1428"/>
                </a:lnTo>
                <a:lnTo>
                  <a:pt x="3486" y="1428"/>
                </a:lnTo>
                <a:close/>
              </a:path>
              <a:path w="21600" h="21600" extrusionOk="0">
                <a:moveTo>
                  <a:pt x="0" y="18014"/>
                </a:moveTo>
                <a:lnTo>
                  <a:pt x="4434" y="18000"/>
                </a:lnTo>
                <a:lnTo>
                  <a:pt x="4434" y="21600"/>
                </a:lnTo>
                <a:lnTo>
                  <a:pt x="0" y="18014"/>
                </a:lnTo>
                <a:close/>
              </a:path>
            </a:pathLst>
          </a:custGeom>
          <a:solidFill>
            <a:srgbClr val="D8EBB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2024</TotalTime>
  <Words>1428</Words>
  <Application>Microsoft Office PowerPoint</Application>
  <PresentationFormat>Presentazione su schermo (4:3)</PresentationFormat>
  <Paragraphs>125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Metro</vt:lpstr>
      <vt:lpstr>Presentazione standard di PowerPoint</vt:lpstr>
      <vt:lpstr>La proposta del</vt:lpstr>
      <vt:lpstr>Presentazione standard di PowerPoint</vt:lpstr>
      <vt:lpstr>Il dossier non è una semplice raccolta statica di informazioni ma deve costituirsi come uno strumento di accompagnamento del professionista in grado di :</vt:lpstr>
      <vt:lpstr>Presentazione standard di PowerPoint</vt:lpstr>
      <vt:lpstr>Dossier Formativo è espressione        e di esse tutela e garanzia</vt:lpstr>
      <vt:lpstr>si avvale di tre specifiche attività documentabili:</vt:lpstr>
      <vt:lpstr>Il DF è composto quattro specifiche sezioni documentabili: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.  LA PROPOSTA DI DOSSIER FORMATVO</vt:lpstr>
      <vt:lpstr>Dossier Formativo I. (1)</vt:lpstr>
      <vt:lpstr>Obiettivi per competenze tecnico professionali specialist.</vt:lpstr>
      <vt:lpstr>Dossier Formativo I. (2)</vt:lpstr>
      <vt:lpstr>Obiettivi per competenze di processo</vt:lpstr>
      <vt:lpstr>Dossier Formativo I.(3)</vt:lpstr>
      <vt:lpstr>Obiettivi per competenze di sistema/ORGANIZZATIVO/GESTIONALI SITUAZIONALI E DI RUOLO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Famiglia Conte</dc:creator>
  <cp:lastModifiedBy>tecno</cp:lastModifiedBy>
  <cp:revision>61</cp:revision>
  <dcterms:created xsi:type="dcterms:W3CDTF">2005-05-22T18:00:15Z</dcterms:created>
  <dcterms:modified xsi:type="dcterms:W3CDTF">2013-11-05T08:22:11Z</dcterms:modified>
</cp:coreProperties>
</file>